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70" r:id="rId6"/>
    <p:sldId id="272" r:id="rId7"/>
    <p:sldId id="260" r:id="rId8"/>
    <p:sldId id="273" r:id="rId9"/>
    <p:sldId id="271" r:id="rId10"/>
    <p:sldId id="267" r:id="rId11"/>
    <p:sldId id="275" r:id="rId12"/>
    <p:sldId id="276" r:id="rId13"/>
    <p:sldId id="277" r:id="rId14"/>
    <p:sldId id="279" r:id="rId15"/>
    <p:sldId id="280" r:id="rId16"/>
    <p:sldId id="281" r:id="rId17"/>
    <p:sldId id="282" r:id="rId18"/>
    <p:sldId id="28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11DDAC-4886-4C09-BA83-8C4BA2FABEC5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646400-A6E0-4287-8BDF-14E506F778D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11DDAC-4886-4C09-BA83-8C4BA2FABEC5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646400-A6E0-4287-8BDF-14E506F77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11DDAC-4886-4C09-BA83-8C4BA2FABEC5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646400-A6E0-4287-8BDF-14E506F77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11DDAC-4886-4C09-BA83-8C4BA2FABEC5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646400-A6E0-4287-8BDF-14E506F77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11DDAC-4886-4C09-BA83-8C4BA2FABEC5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646400-A6E0-4287-8BDF-14E506F778D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11DDAC-4886-4C09-BA83-8C4BA2FABEC5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646400-A6E0-4287-8BDF-14E506F77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11DDAC-4886-4C09-BA83-8C4BA2FABEC5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646400-A6E0-4287-8BDF-14E506F77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11DDAC-4886-4C09-BA83-8C4BA2FABEC5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646400-A6E0-4287-8BDF-14E506F77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11DDAC-4886-4C09-BA83-8C4BA2FABEC5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646400-A6E0-4287-8BDF-14E506F778D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11DDAC-4886-4C09-BA83-8C4BA2FABEC5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646400-A6E0-4287-8BDF-14E506F77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11DDAC-4886-4C09-BA83-8C4BA2FABEC5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646400-A6E0-4287-8BDF-14E506F778D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A11DDAC-4886-4C09-BA83-8C4BA2FABEC5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F646400-A6E0-4287-8BDF-14E506F778D3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.pravo.gov.ru/Document/View/0001202212280044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4" y="0"/>
            <a:ext cx="9126566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9001" y="1120676"/>
            <a:ext cx="8927496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ru-RU" sz="2400" dirty="0" smtClean="0"/>
          </a:p>
          <a:p>
            <a:pPr algn="ctr"/>
            <a:r>
              <a:rPr lang="ru-RU" sz="2400" b="1" i="1" dirty="0" smtClean="0"/>
              <a:t>Муниципальное дошкольное образовательное учреждение </a:t>
            </a:r>
          </a:p>
          <a:p>
            <a:pPr algn="ctr"/>
            <a:r>
              <a:rPr lang="ru-RU" sz="2400" b="1" i="1" dirty="0" smtClean="0"/>
              <a:t>«Детский сад № 54 «Березка»</a:t>
            </a:r>
          </a:p>
          <a:p>
            <a:pPr algn="ctr"/>
            <a:r>
              <a:rPr lang="ru-RU" sz="2400" b="1" i="1" dirty="0" smtClean="0"/>
              <a:t> г. Волжского Волгоградской области»</a:t>
            </a:r>
            <a:r>
              <a:rPr lang="ru-RU" sz="24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B050"/>
                </a:solidFill>
              </a:rPr>
              <a:t> </a:t>
            </a:r>
            <a:endParaRPr lang="ru-RU" sz="2400" b="1" i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00B050"/>
              </a:solidFill>
            </a:endParaRPr>
          </a:p>
          <a:p>
            <a:pPr algn="ctr"/>
            <a:endParaRPr lang="ru-RU" sz="2400" b="1" i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00B050"/>
              </a:solidFill>
            </a:endParaRPr>
          </a:p>
          <a:p>
            <a:pPr algn="ctr"/>
            <a:endParaRPr lang="ru-RU" sz="5400" b="1" i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00B050"/>
              </a:solidFill>
            </a:endParaRPr>
          </a:p>
          <a:p>
            <a:pPr algn="ctr"/>
            <a:endParaRPr lang="ru-RU" sz="2400" b="1" i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2828836"/>
            <a:ext cx="70567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alt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2800" b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</a:t>
            </a:r>
            <a:r>
              <a:rPr lang="ru-RU" altLang="ru-RU" sz="28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</a:t>
            </a:r>
            <a:br>
              <a:rPr lang="ru-RU" altLang="ru-RU" sz="28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образовательного учреждения (ОП ДО</a:t>
            </a:r>
            <a:r>
              <a:rPr lang="ru-RU" altLang="ru-RU" sz="2800" b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000" b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Волжский, 2023</a:t>
            </a:r>
            <a:endParaRPr lang="ru-RU" sz="20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09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71287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71600" y="1536174"/>
            <a:ext cx="705678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8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>
              <a:tabLst>
                <a:tab pos="9017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образовательную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деятельность, осуществляемую в процессе организации различных видов детской деятельности;</a:t>
            </a:r>
            <a:endParaRPr lang="ru-RU" sz="2400" dirty="0">
              <a:ea typeface="Times New Roman" panose="02020603050405020304" pitchFamily="18" charset="0"/>
            </a:endParaRPr>
          </a:p>
          <a:p>
            <a:pPr indent="540385">
              <a:tabLst>
                <a:tab pos="9017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образовательную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деятельность, осуществляемую в ходе режимных процессов;</a:t>
            </a:r>
            <a:endParaRPr lang="ru-RU" sz="2400" dirty="0">
              <a:ea typeface="Times New Roman" panose="02020603050405020304" pitchFamily="18" charset="0"/>
            </a:endParaRPr>
          </a:p>
          <a:p>
            <a:pPr indent="540385">
              <a:tabLst>
                <a:tab pos="9017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самостоятельную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 детей;</a:t>
            </a:r>
            <a:endParaRPr lang="ru-RU" sz="2400" dirty="0">
              <a:ea typeface="Times New Roman" panose="02020603050405020304" pitchFamily="18" charset="0"/>
            </a:endParaRPr>
          </a:p>
          <a:p>
            <a:pPr indent="540385">
              <a:tabLst>
                <a:tab pos="9017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взаимодействие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семьями детей по реализации образовательной программы ДО (п.24.1. ФОП ДО).</a:t>
            </a:r>
            <a:endParaRPr lang="ru-RU" sz="2400" dirty="0">
              <a:ea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00"/>
            <a:ext cx="9171287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971600" y="1690063"/>
            <a:ext cx="705678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образовательную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образовательную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  самостоятельную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взаимодействие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семьями детей по реализации образовательной программы ДО (п.24.1. ФОП ДО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indent="540385" algn="just">
              <a:tabLst>
                <a:tab pos="90170" algn="l"/>
              </a:tabLst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16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71287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71600" y="1536174"/>
            <a:ext cx="705678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8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>
              <a:tabLst>
                <a:tab pos="9017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образовательную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деятельность, осуществляемую в процессе организации различных видов детской деятельности;</a:t>
            </a:r>
            <a:endParaRPr lang="ru-RU" sz="2400" dirty="0">
              <a:ea typeface="Times New Roman" panose="02020603050405020304" pitchFamily="18" charset="0"/>
            </a:endParaRPr>
          </a:p>
          <a:p>
            <a:pPr indent="540385">
              <a:tabLst>
                <a:tab pos="9017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образовательную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деятельность, осуществляемую в ходе режимных процессов;</a:t>
            </a:r>
            <a:endParaRPr lang="ru-RU" sz="2400" dirty="0">
              <a:ea typeface="Times New Roman" panose="02020603050405020304" pitchFamily="18" charset="0"/>
            </a:endParaRPr>
          </a:p>
          <a:p>
            <a:pPr indent="540385">
              <a:tabLst>
                <a:tab pos="9017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самостоятельную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 детей;</a:t>
            </a:r>
            <a:endParaRPr lang="ru-RU" sz="2400" dirty="0">
              <a:ea typeface="Times New Roman" panose="02020603050405020304" pitchFamily="18" charset="0"/>
            </a:endParaRPr>
          </a:p>
          <a:p>
            <a:pPr indent="540385">
              <a:tabLst>
                <a:tab pos="9017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взаимодействие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семьями детей по реализации образовательной программы ДО (п.24.1. ФОП ДО).</a:t>
            </a:r>
            <a:endParaRPr lang="ru-RU" sz="2400" dirty="0">
              <a:ea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00"/>
            <a:ext cx="9171287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259632" y="1052736"/>
            <a:ext cx="712879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Условия реализации программы:</a:t>
            </a:r>
          </a:p>
          <a:p>
            <a:pPr indent="540385" algn="ctr">
              <a:tabLst>
                <a:tab pos="90170" algn="l"/>
              </a:tabLst>
            </a:pPr>
            <a:endPara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Tx/>
              <a:buChar char="-"/>
              <a:tabLst>
                <a:tab pos="90170" algn="l"/>
              </a:tabLs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сихолого-педагогические;</a:t>
            </a:r>
          </a:p>
          <a:p>
            <a:pPr marL="457200" indent="-457200">
              <a:lnSpc>
                <a:spcPct val="150000"/>
              </a:lnSpc>
              <a:buFontTx/>
              <a:buChar char="-"/>
              <a:tabLst>
                <a:tab pos="90170" algn="l"/>
              </a:tabLs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Кадровые;</a:t>
            </a:r>
          </a:p>
          <a:p>
            <a:pPr marL="457200" indent="-457200">
              <a:lnSpc>
                <a:spcPct val="150000"/>
              </a:lnSpc>
              <a:buFontTx/>
              <a:buChar char="-"/>
              <a:tabLst>
                <a:tab pos="90170" algn="l"/>
              </a:tabLs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Материально-технические;</a:t>
            </a:r>
          </a:p>
          <a:p>
            <a:pPr marL="457200" indent="-457200">
              <a:lnSpc>
                <a:spcPct val="150000"/>
              </a:lnSpc>
              <a:buFontTx/>
              <a:buChar char="-"/>
              <a:tabLst>
                <a:tab pos="90170" algn="l"/>
              </a:tabLs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Финансовые;</a:t>
            </a:r>
          </a:p>
          <a:p>
            <a:pPr marL="457200" indent="-457200">
              <a:lnSpc>
                <a:spcPct val="150000"/>
              </a:lnSpc>
              <a:buFontTx/>
              <a:buChar char="-"/>
              <a:tabLst>
                <a:tab pos="90170" algn="l"/>
              </a:tabLs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Развивающая предметно-пространственная среда</a:t>
            </a:r>
            <a:endParaRPr lang="ru-RU" sz="2800" b="1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26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71287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71600" y="1536174"/>
            <a:ext cx="705678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8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>
              <a:tabLst>
                <a:tab pos="9017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образовательную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деятельность, осуществляемую в процессе организации различных видов детской деятельности;</a:t>
            </a:r>
            <a:endParaRPr lang="ru-RU" sz="2400" dirty="0">
              <a:ea typeface="Times New Roman" panose="02020603050405020304" pitchFamily="18" charset="0"/>
            </a:endParaRPr>
          </a:p>
          <a:p>
            <a:pPr indent="540385">
              <a:tabLst>
                <a:tab pos="9017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образовательную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деятельность, осуществляемую в ходе режимных процессов;</a:t>
            </a:r>
            <a:endParaRPr lang="ru-RU" sz="2400" dirty="0">
              <a:ea typeface="Times New Roman" panose="02020603050405020304" pitchFamily="18" charset="0"/>
            </a:endParaRPr>
          </a:p>
          <a:p>
            <a:pPr indent="540385">
              <a:tabLst>
                <a:tab pos="9017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самостоятельную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 детей;</a:t>
            </a:r>
            <a:endParaRPr lang="ru-RU" sz="2400" dirty="0">
              <a:ea typeface="Times New Roman" panose="02020603050405020304" pitchFamily="18" charset="0"/>
            </a:endParaRPr>
          </a:p>
          <a:p>
            <a:pPr indent="540385">
              <a:tabLst>
                <a:tab pos="9017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взаимодействие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семьями детей по реализации образовательной программы ДО (п.24.1. ФОП ДО).</a:t>
            </a:r>
            <a:endParaRPr lang="ru-RU" sz="2400" dirty="0">
              <a:ea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87" y="0"/>
            <a:ext cx="9171287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95536" y="404664"/>
            <a:ext cx="828092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воспитанников</a:t>
            </a:r>
          </a:p>
          <a:p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Цели взаимодействия: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19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71287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71600" y="1536174"/>
            <a:ext cx="705678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8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>
              <a:tabLst>
                <a:tab pos="9017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образовательную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деятельность, осуществляемую в процессе организации различных видов детской деятельности;</a:t>
            </a:r>
            <a:endParaRPr lang="ru-RU" sz="2400" dirty="0">
              <a:ea typeface="Times New Roman" panose="02020603050405020304" pitchFamily="18" charset="0"/>
            </a:endParaRPr>
          </a:p>
          <a:p>
            <a:pPr indent="540385">
              <a:tabLst>
                <a:tab pos="9017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образовательную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деятельность, осуществляемую в ходе режимных процессов;</a:t>
            </a:r>
            <a:endParaRPr lang="ru-RU" sz="2400" dirty="0">
              <a:ea typeface="Times New Roman" panose="02020603050405020304" pitchFamily="18" charset="0"/>
            </a:endParaRPr>
          </a:p>
          <a:p>
            <a:pPr indent="540385">
              <a:tabLst>
                <a:tab pos="9017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самостоятельную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 детей;</a:t>
            </a:r>
            <a:endParaRPr lang="ru-RU" sz="2400" dirty="0">
              <a:ea typeface="Times New Roman" panose="02020603050405020304" pitchFamily="18" charset="0"/>
            </a:endParaRPr>
          </a:p>
          <a:p>
            <a:pPr indent="540385">
              <a:tabLst>
                <a:tab pos="9017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взаимодействие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семьями детей по реализации образовательной программы ДО (п.24.1. ФОП ДО).</a:t>
            </a:r>
            <a:endParaRPr lang="ru-RU" sz="2400" dirty="0">
              <a:ea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52" y="27464"/>
            <a:ext cx="9171287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33912" y="582067"/>
            <a:ext cx="57423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7191" y="1700808"/>
            <a:ext cx="794940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конференции, мастер-классы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 через Управляющий совет; родительский совет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по ДОУ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создании развивающей среды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117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71287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71600" y="1536174"/>
            <a:ext cx="705678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8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>
              <a:tabLst>
                <a:tab pos="9017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образовательную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деятельность, осуществляемую в процессе организации различных видов детской деятельности;</a:t>
            </a:r>
            <a:endParaRPr lang="ru-RU" sz="2400" dirty="0">
              <a:ea typeface="Times New Roman" panose="02020603050405020304" pitchFamily="18" charset="0"/>
            </a:endParaRPr>
          </a:p>
          <a:p>
            <a:pPr indent="540385">
              <a:tabLst>
                <a:tab pos="9017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образовательную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деятельность, осуществляемую в ходе режимных процессов;</a:t>
            </a:r>
            <a:endParaRPr lang="ru-RU" sz="2400" dirty="0">
              <a:ea typeface="Times New Roman" panose="02020603050405020304" pitchFamily="18" charset="0"/>
            </a:endParaRPr>
          </a:p>
          <a:p>
            <a:pPr indent="540385">
              <a:tabLst>
                <a:tab pos="9017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самостоятельную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 детей;</a:t>
            </a:r>
            <a:endParaRPr lang="ru-RU" sz="2400" dirty="0">
              <a:ea typeface="Times New Roman" panose="02020603050405020304" pitchFamily="18" charset="0"/>
            </a:endParaRPr>
          </a:p>
          <a:p>
            <a:pPr indent="540385">
              <a:tabLst>
                <a:tab pos="9017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взаимодействие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семьями детей по реализации образовательной программы ДО (п.24.1. ФОП ДО).</a:t>
            </a:r>
            <a:endParaRPr lang="ru-RU" sz="2400" dirty="0">
              <a:ea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00"/>
            <a:ext cx="9171287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71304" y="1136064"/>
            <a:ext cx="7848872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sz="2800" dirty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региональной специфики реализации Стратегии развития воспитания Волгоградской области. 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отражает интересы и запросы участников образовательных отношений:</a:t>
            </a:r>
            <a:endParaRPr lang="ru-RU" sz="12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ребенка (законных представителей) и значимых для ребенка взрослых;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32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71287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71600" y="1536174"/>
            <a:ext cx="705678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8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>
              <a:tabLst>
                <a:tab pos="9017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образовательную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деятельность, осуществляемую в процессе организации различных видов детской деятельности;</a:t>
            </a:r>
            <a:endParaRPr lang="ru-RU" sz="2400" dirty="0">
              <a:ea typeface="Times New Roman" panose="02020603050405020304" pitchFamily="18" charset="0"/>
            </a:endParaRPr>
          </a:p>
          <a:p>
            <a:pPr indent="540385">
              <a:tabLst>
                <a:tab pos="9017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образовательную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деятельность, осуществляемую в ходе режимных процессов;</a:t>
            </a:r>
            <a:endParaRPr lang="ru-RU" sz="2400" dirty="0">
              <a:ea typeface="Times New Roman" panose="02020603050405020304" pitchFamily="18" charset="0"/>
            </a:endParaRPr>
          </a:p>
          <a:p>
            <a:pPr indent="540385">
              <a:tabLst>
                <a:tab pos="9017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самостоятельную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 детей;</a:t>
            </a:r>
            <a:endParaRPr lang="ru-RU" sz="2400" dirty="0">
              <a:ea typeface="Times New Roman" panose="02020603050405020304" pitchFamily="18" charset="0"/>
            </a:endParaRPr>
          </a:p>
          <a:p>
            <a:pPr indent="540385">
              <a:tabLst>
                <a:tab pos="9017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взаимодействие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семьями детей по реализации образовательной программы ДО (п.24.1. ФОП ДО).</a:t>
            </a:r>
            <a:endParaRPr lang="ru-RU" sz="2400" dirty="0">
              <a:ea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4" y="11400"/>
            <a:ext cx="9171287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80472" y="1720840"/>
            <a:ext cx="7488832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kern="50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sz="2800" kern="50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ru-RU" sz="2800" kern="50" dirty="0" smtClean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</a:p>
          <a:p>
            <a:pPr algn="just">
              <a:spcAft>
                <a:spcPts val="0"/>
              </a:spcAft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</a:t>
            </a:r>
            <a:r>
              <a:rPr lang="ru-RU" kern="50" dirty="0" smtClean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первичного опыта деятельности и поведения в соответствии с традиционными ценностями, принятыми в обществе нормами и правилами  (п..29.2.1.1 ФОП ДО)</a:t>
            </a:r>
            <a:endParaRPr lang="ru-RU" kern="50" dirty="0"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</p:txBody>
      </p:sp>
    </p:spTree>
    <p:extLst>
      <p:ext uri="{BB962C8B-B14F-4D97-AF65-F5344CB8AC3E}">
        <p14:creationId xmlns:p14="http://schemas.microsoft.com/office/powerpoint/2010/main" val="176254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71287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71600" y="1536174"/>
            <a:ext cx="705678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8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>
              <a:tabLst>
                <a:tab pos="9017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образовательную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деятельность, осуществляемую в процессе организации различных видов детской деятельности;</a:t>
            </a:r>
            <a:endParaRPr lang="ru-RU" sz="2400" dirty="0">
              <a:ea typeface="Times New Roman" panose="02020603050405020304" pitchFamily="18" charset="0"/>
            </a:endParaRPr>
          </a:p>
          <a:p>
            <a:pPr indent="540385">
              <a:tabLst>
                <a:tab pos="9017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образовательную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деятельность, осуществляемую в ходе режимных процессов;</a:t>
            </a:r>
            <a:endParaRPr lang="ru-RU" sz="2400" dirty="0">
              <a:ea typeface="Times New Roman" panose="02020603050405020304" pitchFamily="18" charset="0"/>
            </a:endParaRPr>
          </a:p>
          <a:p>
            <a:pPr indent="540385">
              <a:tabLst>
                <a:tab pos="9017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самостоятельную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 детей;</a:t>
            </a:r>
            <a:endParaRPr lang="ru-RU" sz="2400" dirty="0">
              <a:ea typeface="Times New Roman" panose="02020603050405020304" pitchFamily="18" charset="0"/>
            </a:endParaRPr>
          </a:p>
          <a:p>
            <a:pPr indent="540385">
              <a:tabLst>
                <a:tab pos="9017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взаимодействие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семьями детей по реализации образовательной программы ДО (п.24.1. ФОП ДО).</a:t>
            </a:r>
            <a:endParaRPr lang="ru-RU" sz="2400" dirty="0">
              <a:ea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00"/>
            <a:ext cx="9171287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976888" y="1130550"/>
            <a:ext cx="7056784" cy="4683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kern="50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sz="2800" kern="50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endParaRPr lang="ru-RU" sz="2800" kern="50" dirty="0">
              <a:solidFill>
                <a:srgbClr val="C00000"/>
              </a:solidFill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47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71287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71600" y="1536174"/>
            <a:ext cx="705678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8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>
              <a:tabLst>
                <a:tab pos="9017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образовательную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деятельность, осуществляемую в процессе организации различных видов детской деятельности;</a:t>
            </a:r>
            <a:endParaRPr lang="ru-RU" sz="2400" dirty="0">
              <a:ea typeface="Times New Roman" panose="02020603050405020304" pitchFamily="18" charset="0"/>
            </a:endParaRPr>
          </a:p>
          <a:p>
            <a:pPr indent="540385">
              <a:tabLst>
                <a:tab pos="9017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образовательную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деятельность, осуществляемую в ходе режимных процессов;</a:t>
            </a:r>
            <a:endParaRPr lang="ru-RU" sz="2400" dirty="0">
              <a:ea typeface="Times New Roman" panose="02020603050405020304" pitchFamily="18" charset="0"/>
            </a:endParaRPr>
          </a:p>
          <a:p>
            <a:pPr indent="540385">
              <a:tabLst>
                <a:tab pos="9017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самостоятельную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 детей;</a:t>
            </a:r>
            <a:endParaRPr lang="ru-RU" sz="2400" dirty="0">
              <a:ea typeface="Times New Roman" panose="02020603050405020304" pitchFamily="18" charset="0"/>
            </a:endParaRPr>
          </a:p>
          <a:p>
            <a:pPr indent="540385">
              <a:tabLst>
                <a:tab pos="9017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взаимодействие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семьями детей по реализации образовательной программы ДО (п.24.1. ФОП ДО).</a:t>
            </a:r>
            <a:endParaRPr lang="ru-RU" sz="2400" dirty="0">
              <a:ea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00"/>
            <a:ext cx="9171287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3528" y="293128"/>
            <a:ext cx="8352928" cy="6172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воспитания</a:t>
            </a:r>
            <a:endParaRPr lang="ru-RU" sz="1200" kern="50" dirty="0">
              <a:solidFill>
                <a:srgbClr val="C00000"/>
              </a:solidFill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направление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  <a:endParaRPr lang="ru-RU" sz="16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>
              <a:solidFill>
                <a:srgbClr val="C00000"/>
              </a:solidFill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социализации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50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71287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71600" y="1536174"/>
            <a:ext cx="705678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8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>
              <a:tabLst>
                <a:tab pos="9017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образовательную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деятельность, осуществляемую в процессе организации различных видов детской деятельности;</a:t>
            </a:r>
            <a:endParaRPr lang="ru-RU" sz="2400" dirty="0">
              <a:ea typeface="Times New Roman" panose="02020603050405020304" pitchFamily="18" charset="0"/>
            </a:endParaRPr>
          </a:p>
          <a:p>
            <a:pPr indent="540385">
              <a:tabLst>
                <a:tab pos="9017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образовательную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деятельность, осуществляемую в ходе режимных процессов;</a:t>
            </a:r>
            <a:endParaRPr lang="ru-RU" sz="2400" dirty="0">
              <a:ea typeface="Times New Roman" panose="02020603050405020304" pitchFamily="18" charset="0"/>
            </a:endParaRPr>
          </a:p>
          <a:p>
            <a:pPr indent="540385">
              <a:tabLst>
                <a:tab pos="9017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самостоятельную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 детей;</a:t>
            </a:r>
            <a:endParaRPr lang="ru-RU" sz="2400" dirty="0">
              <a:ea typeface="Times New Roman" panose="02020603050405020304" pitchFamily="18" charset="0"/>
            </a:endParaRPr>
          </a:p>
          <a:p>
            <a:pPr indent="540385">
              <a:tabLst>
                <a:tab pos="9017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взаимодействие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семьями детей по реализации образовательной программы ДО (п.24.1. ФОП ДО).</a:t>
            </a:r>
            <a:endParaRPr lang="ru-RU" sz="2400" dirty="0">
              <a:ea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00"/>
            <a:ext cx="9171287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518279" y="2136338"/>
            <a:ext cx="655272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N 1028</a:t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образования"</a:t>
            </a:r>
            <a:b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http://publication.pravo.gov.ru/Document/View/0001202212280044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03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6" y="0"/>
            <a:ext cx="9126566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23528" y="1124744"/>
            <a:ext cx="83529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457200" indent="-457200">
              <a:buAutoNum type="arabicPeriod"/>
            </a:pP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400" b="1" i="1" cap="none" spc="0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015904"/>
            <a:ext cx="8352928" cy="4894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altLang="ru-RU" sz="20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</a:t>
            </a:r>
            <a:r>
              <a:rPr lang="ru-RU" alt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alt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457200">
              <a:defRPr/>
            </a:pPr>
            <a:endParaRPr lang="ru-RU" sz="2000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 defTabSz="457200">
              <a:defRPr/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 defTabSz="457200"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lvl="0" indent="-285750" algn="just" defTabSz="457200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lvl="0" indent="-285750" algn="just" defTabSz="457200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lvl="0" indent="-285750" algn="just" defTabSz="457200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и институциональными нормативными документами и локальными нормативными актами:</a:t>
            </a:r>
          </a:p>
        </p:txBody>
      </p:sp>
    </p:spTree>
    <p:extLst>
      <p:ext uri="{BB962C8B-B14F-4D97-AF65-F5344CB8AC3E}">
        <p14:creationId xmlns:p14="http://schemas.microsoft.com/office/powerpoint/2010/main" val="265146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" y="0"/>
            <a:ext cx="9126566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23528" y="-379735"/>
            <a:ext cx="835292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ru-RU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  <a:r>
              <a:rPr lang="ru-RU" alt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Российской Федерации: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15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7" y="0"/>
            <a:ext cx="9126566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83568" y="-387429"/>
            <a:ext cx="8064896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endParaRPr lang="ru-RU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endParaRPr lang="ru-RU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alt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ядра содержания дошкольного образования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организацию,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7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4" y="0"/>
            <a:ext cx="9126566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39552" y="-1326148"/>
            <a:ext cx="8064896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 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разработаны на основе ФГОС ДО (п.1.6. ФГОС ДО), уточнены и расширены в ФОП ДО.</a:t>
            </a:r>
            <a:endParaRPr lang="ru-RU" sz="1100" dirty="0">
              <a:solidFill>
                <a:schemeClr val="accent6">
                  <a:lumMod val="50000"/>
                </a:schemeClr>
              </a:solidFill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ДО)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1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63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2" y="0"/>
            <a:ext cx="9126566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43608" y="1939133"/>
            <a:ext cx="7344816" cy="120032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        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14247" y="1628800"/>
            <a:ext cx="734481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обязательной (</a:t>
            </a:r>
            <a:r>
              <a:rPr lang="ru-RU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инвариативной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части и вариативной (формируемой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участниками  образовательных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отношений).</a:t>
            </a:r>
          </a:p>
          <a:p>
            <a:pPr algn="ctr"/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физическое и психическое развитие детей в различных видах деятельности</a:t>
            </a:r>
          </a:p>
          <a:p>
            <a:pPr algn="ctr"/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algn="ctr"/>
            <a:endParaRPr lang="ru-RU" alt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41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03" y="0"/>
            <a:ext cx="9126566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11560" y="1052736"/>
            <a:ext cx="74168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состоит из целевого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содержательного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организационного разделов.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разделов: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  <a:p>
            <a:pPr marL="457200" indent="-457200">
              <a:buFont typeface="+mj-lt"/>
              <a:buAutoNum type="arabicPeriod"/>
            </a:pP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</a:t>
            </a:r>
          </a:p>
          <a:p>
            <a:pPr marL="457200" indent="-457200">
              <a:buFont typeface="+mj-lt"/>
              <a:buAutoNum type="arabicPeriod"/>
            </a:pP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Организационный раздел</a:t>
            </a:r>
          </a:p>
          <a:p>
            <a:pPr algn="ctr"/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88" y="2492896"/>
            <a:ext cx="7615237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933056"/>
            <a:ext cx="7600356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335136"/>
            <a:ext cx="5591175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064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836712"/>
            <a:ext cx="7498080" cy="936104"/>
          </a:xfrm>
        </p:spPr>
        <p:txBody>
          <a:bodyPr>
            <a:noAutofit/>
          </a:bodyPr>
          <a:lstStyle/>
          <a:p>
            <a:pPr algn="ctr"/>
            <a:r>
              <a:rPr lang="ru-RU" sz="28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  <a:b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43608" y="1556792"/>
            <a:ext cx="2880320" cy="2625080"/>
          </a:xfrm>
        </p:spPr>
        <p:txBody>
          <a:bodyPr>
            <a:normAutofit fontScale="92500" lnSpcReduction="20000"/>
          </a:bodyPr>
          <a:lstStyle/>
          <a:p>
            <a:pPr marL="82296" indent="0" algn="ctr">
              <a:buNone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 документация</a:t>
            </a:r>
          </a:p>
          <a:p>
            <a:pPr>
              <a:buFontTx/>
              <a:buChar char="-"/>
            </a:pPr>
            <a:r>
              <a:rPr lang="ru-RU" altLang="ru-RU" sz="180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>
              <a:buFontTx/>
              <a:buChar char="-"/>
            </a:pPr>
            <a:r>
              <a:rPr lang="ru-RU" altLang="ru-RU" sz="180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>
              <a:buFontTx/>
              <a:buChar char="-"/>
            </a:pPr>
            <a:r>
              <a:rPr lang="ru-RU" altLang="ru-RU" sz="180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</a:t>
            </a: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. 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39952" y="1524000"/>
            <a:ext cx="4464496" cy="4641304"/>
          </a:xfrm>
        </p:spPr>
        <p:txBody>
          <a:bodyPr>
            <a:normAutofit fontScale="92500" lnSpcReduction="20000"/>
          </a:bodyPr>
          <a:lstStyle/>
          <a:p>
            <a:pPr marL="82296" indent="0" algn="ctr">
              <a:buNone/>
            </a:pPr>
            <a:r>
              <a:rPr lang="ru-RU" sz="2000" b="1" spc="-5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lang="ru-RU" sz="2000" b="1" spc="-45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-5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z="1800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планируемые </a:t>
            </a:r>
            <a:r>
              <a:rPr lang="ru-RU" sz="1800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z="1800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800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z="1800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800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z="1800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z="1800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z="1800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z="1800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800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z="1800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800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z="1800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800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</a:t>
            </a:r>
            <a:r>
              <a:rPr lang="ru-RU" sz="1800" spc="-3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z="1800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z="1800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z="1800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800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z="1800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800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z="1800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800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z="1800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800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z="1800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800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z="1800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800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z="1800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800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z="1800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800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z="1800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z="1800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sz="18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800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z="1800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800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z="1800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800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z="1800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800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z="18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800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z="1800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z="1800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z="1800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800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sz="18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800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z="1800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800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z="1800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z="1800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800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z="1800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z="1800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z="1800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z="1800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800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z="1800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800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sz="18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800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z="1800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800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z="1800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800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z="1800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z="1800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z="1800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z="1800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z="1800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z="1800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z="1800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4647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03" y="0"/>
            <a:ext cx="9126566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7584" y="1052736"/>
            <a:ext cx="7272808" cy="659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endParaRPr lang="ru-RU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ctr">
              <a:spcBef>
                <a:spcPts val="100"/>
              </a:spcBef>
              <a:defRPr/>
            </a:pP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1874728"/>
            <a:ext cx="734481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/>
            <a:r>
              <a:rPr lang="ru-RU" alt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43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1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81D319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531</TotalTime>
  <Words>1832</Words>
  <Application>Microsoft Office PowerPoint</Application>
  <PresentationFormat>Экран (4:3)</PresentationFormat>
  <Paragraphs>221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ОП ДО включает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User_VS</dc:creator>
  <cp:lastModifiedBy>User_VS</cp:lastModifiedBy>
  <cp:revision>33</cp:revision>
  <dcterms:created xsi:type="dcterms:W3CDTF">2021-05-21T10:16:57Z</dcterms:created>
  <dcterms:modified xsi:type="dcterms:W3CDTF">2023-12-27T10:05:34Z</dcterms:modified>
</cp:coreProperties>
</file>